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56" r:id="rId5"/>
    <p:sldId id="258" r:id="rId6"/>
    <p:sldId id="260" r:id="rId7"/>
  </p:sldIdLst>
  <p:sldSz cx="10691813" cy="7559675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1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4C4D4C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7E9E9"/>
          </a:solidFill>
        </a:fill>
      </a:tcStyle>
    </a:wholeTbl>
    <a:band1H>
      <a:tcStyle>
        <a:tcBdr/>
        <a:fill>
          <a:solidFill>
            <a:srgbClr val="EECFD1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EECFD1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D14855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D14855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D14855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D1485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34"/>
    <p:restoredTop sz="91242" autoAdjust="0"/>
  </p:normalViewPr>
  <p:slideViewPr>
    <p:cSldViewPr snapToGrid="0">
      <p:cViewPr varScale="1">
        <p:scale>
          <a:sx n="68" d="100"/>
          <a:sy n="68" d="100"/>
        </p:scale>
        <p:origin x="148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82" cy="496882"/>
          </a:xfrm>
          <a:prstGeom prst="rect">
            <a:avLst/>
          </a:prstGeom>
        </p:spPr>
        <p:txBody>
          <a:bodyPr vert="horz" lIns="90425" tIns="45213" rIns="90425" bIns="4521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927" y="0"/>
            <a:ext cx="2946182" cy="496882"/>
          </a:xfrm>
          <a:prstGeom prst="rect">
            <a:avLst/>
          </a:prstGeom>
        </p:spPr>
        <p:txBody>
          <a:bodyPr vert="horz" lIns="90425" tIns="45213" rIns="90425" bIns="45213" rtlCol="0"/>
          <a:lstStyle>
            <a:lvl1pPr algn="r">
              <a:defRPr sz="1200"/>
            </a:lvl1pPr>
          </a:lstStyle>
          <a:p>
            <a:fld id="{134C78F6-8231-465F-9679-8E40F3D49405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25" tIns="45213" rIns="90425" bIns="4521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6989"/>
            <a:ext cx="5438140" cy="3909016"/>
          </a:xfrm>
          <a:prstGeom prst="rect">
            <a:avLst/>
          </a:prstGeom>
        </p:spPr>
        <p:txBody>
          <a:bodyPr vert="horz" lIns="90425" tIns="45213" rIns="90425" bIns="4521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6"/>
            <a:ext cx="2946182" cy="496882"/>
          </a:xfrm>
          <a:prstGeom prst="rect">
            <a:avLst/>
          </a:prstGeom>
        </p:spPr>
        <p:txBody>
          <a:bodyPr vert="horz" lIns="90425" tIns="45213" rIns="90425" bIns="4521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927" y="9429756"/>
            <a:ext cx="2946182" cy="496882"/>
          </a:xfrm>
          <a:prstGeom prst="rect">
            <a:avLst/>
          </a:prstGeom>
        </p:spPr>
        <p:txBody>
          <a:bodyPr vert="horz" lIns="90425" tIns="45213" rIns="90425" bIns="45213" rtlCol="0" anchor="b"/>
          <a:lstStyle>
            <a:lvl1pPr algn="r">
              <a:defRPr sz="1200"/>
            </a:lvl1pPr>
          </a:lstStyle>
          <a:p>
            <a:fld id="{B2A44E78-8F31-4B6C-B32F-BD54FE6D75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718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44E78-8F31-4B6C-B32F-BD54FE6D75F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71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44E78-8F31-4B6C-B32F-BD54FE6D75F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00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4E68E-EB98-D93C-C2A3-4D14A41A0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D22E4-0D60-BFB5-D66A-A4EE946641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E617F4-7E90-3298-6B62-80703065EA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8FACF-F416-444F-7200-E9C24ECE1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44E78-8F31-4B6C-B32F-BD54FE6D75F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944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ek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57D1CF-DA2E-016C-7FB5-927CDDFC4A84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0" y="616"/>
            <a:ext cx="10692000" cy="755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6271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3E9B6A0-90E0-585B-77E4-3B8D916C4CA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880016340"/>
              </p:ext>
            </p:extLst>
          </p:nvPr>
        </p:nvGraphicFramePr>
        <p:xfrm>
          <a:off x="-1322475" y="241124"/>
          <a:ext cx="93865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653">
                  <a:extLst>
                    <a:ext uri="{9D8B030D-6E8A-4147-A177-3AD203B41FA5}">
                      <a16:colId xmlns:a16="http://schemas.microsoft.com/office/drawing/2014/main" val="2984953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927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102119"/>
                  </a:ext>
                </a:extLst>
              </a:tr>
            </a:tbl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6">
            <a:extLst>
              <a:ext uri="{FF2B5EF4-FFF2-40B4-BE49-F238E27FC236}">
                <a16:creationId xmlns:a16="http://schemas.microsoft.com/office/drawing/2014/main" id="{99DBAFD5-0729-5E80-9D48-8E3E4FC83461}"/>
              </a:ext>
            </a:extLst>
          </p:cNvPr>
          <p:cNvSpPr txBox="1"/>
          <p:nvPr/>
        </p:nvSpPr>
        <p:spPr>
          <a:xfrm>
            <a:off x="356405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MEAT FREE MONDAY</a:t>
            </a:r>
          </a:p>
        </p:txBody>
      </p:sp>
      <p:graphicFrame>
        <p:nvGraphicFramePr>
          <p:cNvPr id="14" name="Table 32">
            <a:extLst>
              <a:ext uri="{FF2B5EF4-FFF2-40B4-BE49-F238E27FC236}">
                <a16:creationId xmlns:a16="http://schemas.microsoft.com/office/drawing/2014/main" id="{AFB9773E-D1BC-3E86-68A5-2033A52BC1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484096"/>
              </p:ext>
            </p:extLst>
          </p:nvPr>
        </p:nvGraphicFramePr>
        <p:xfrm>
          <a:off x="124178" y="1640191"/>
          <a:ext cx="1964935" cy="574166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964935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376641">
                <a:tc>
                  <a:txBody>
                    <a:bodyPr/>
                    <a:lstStyle/>
                    <a:p>
                      <a:pPr lvl="0" algn="ctr"/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Soup of the Day</a:t>
                      </a:r>
                    </a:p>
                    <a:p>
                      <a:pPr lvl="0" algn="ctr"/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with Homemade bread</a:t>
                      </a: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1332192">
                <a:tc>
                  <a:txBody>
                    <a:bodyPr/>
                    <a:lstStyle/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600" b="1" i="0" baseline="0" dirty="0">
                          <a:solidFill>
                            <a:srgbClr val="C00000"/>
                          </a:solidFill>
                          <a:latin typeface="Tahoma" panose="020B0604030504040204" pitchFamily="34" charset="0"/>
                        </a:rPr>
                        <a:t>Tower Trattoria</a:t>
                      </a:r>
                    </a:p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GB" sz="1050" b="1" i="0" baseline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Homemade pizza</a:t>
                      </a:r>
                    </a:p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GB" sz="1050" b="1" i="0" baseline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Homemade Garlic Bread</a:t>
                      </a:r>
                    </a:p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GB" sz="1050" b="1" i="0" baseline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Garlic and Herb Potatoes</a:t>
                      </a: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230169">
                <a:tc>
                  <a:txBody>
                    <a:bodyPr/>
                    <a:lstStyle/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US" sz="1050" b="1" i="0" baseline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ahoma" panose="020B0604030504040204" pitchFamily="34" charset="0"/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9152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Roasted Italian Vegetables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i="0" baseline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Tuscan Tomato Salad</a:t>
                      </a: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669583">
                <a:tc>
                  <a:txBody>
                    <a:bodyPr/>
                    <a:lstStyle/>
                    <a:p>
                      <a:pPr lvl="0" algn="ctr"/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Penne Pasta</a:t>
                      </a:r>
                    </a:p>
                    <a:p>
                      <a:pPr lvl="0" algn="ctr"/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Creamy Basil Sauce</a:t>
                      </a:r>
                    </a:p>
                    <a:p>
                      <a:pPr lvl="0" algn="ctr"/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Roasted Red Pepper and Tomato Ragu</a:t>
                      </a: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523112">
                <a:tc>
                  <a:txBody>
                    <a:bodyPr/>
                    <a:lstStyle/>
                    <a:p>
                      <a:pPr lvl="0" algn="ctr"/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White &amp; Sweet </a:t>
                      </a:r>
                      <a:r>
                        <a:rPr lang="en-GB" sz="1050" b="1" i="0" baseline="0" noProof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Jacket</a:t>
                      </a: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 Potato with Beans, cheese or Tuna</a:t>
                      </a: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975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 Yoghurt Cake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i="0" baseline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339411">
                <a:tc>
                  <a:txBody>
                    <a:bodyPr/>
                    <a:lstStyle/>
                    <a:p>
                      <a:pPr lvl="0" algn="ctr"/>
                      <a:endParaRPr lang="en-US" sz="1050" b="0" i="0" baseline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ahoma" panose="020B0604030504040204" pitchFamily="34" charset="0"/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sp>
        <p:nvSpPr>
          <p:cNvPr id="3" name="TextBox 26">
            <a:extLst>
              <a:ext uri="{FF2B5EF4-FFF2-40B4-BE49-F238E27FC236}">
                <a16:creationId xmlns:a16="http://schemas.microsoft.com/office/drawing/2014/main" id="{EA9D1578-B658-6BC0-117C-0D774456A96D}"/>
              </a:ext>
            </a:extLst>
          </p:cNvPr>
          <p:cNvSpPr txBox="1"/>
          <p:nvPr/>
        </p:nvSpPr>
        <p:spPr>
          <a:xfrm>
            <a:off x="2384430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TUESDAY</a:t>
            </a:r>
          </a:p>
        </p:txBody>
      </p:sp>
      <p:sp>
        <p:nvSpPr>
          <p:cNvPr id="19" name="TextBox 26">
            <a:extLst>
              <a:ext uri="{FF2B5EF4-FFF2-40B4-BE49-F238E27FC236}">
                <a16:creationId xmlns:a16="http://schemas.microsoft.com/office/drawing/2014/main" id="{11F6B5A9-04D9-5D3F-B847-AC4217BF3B7C}"/>
              </a:ext>
            </a:extLst>
          </p:cNvPr>
          <p:cNvSpPr txBox="1"/>
          <p:nvPr/>
        </p:nvSpPr>
        <p:spPr>
          <a:xfrm>
            <a:off x="4445906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WEDNESDAY</a:t>
            </a: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617B23AA-56BD-A4FF-9555-78F95EC7A061}"/>
              </a:ext>
            </a:extLst>
          </p:cNvPr>
          <p:cNvSpPr txBox="1"/>
          <p:nvPr/>
        </p:nvSpPr>
        <p:spPr>
          <a:xfrm>
            <a:off x="6469391" y="1236678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THURSDAY</a:t>
            </a: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DD578434-9100-F553-B6E0-C86F0E6D3AA4}"/>
              </a:ext>
            </a:extLst>
          </p:cNvPr>
          <p:cNvSpPr txBox="1"/>
          <p:nvPr/>
        </p:nvSpPr>
        <p:spPr>
          <a:xfrm>
            <a:off x="8530867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FRIDAY</a:t>
            </a:r>
          </a:p>
        </p:txBody>
      </p:sp>
      <p:sp>
        <p:nvSpPr>
          <p:cNvPr id="2" name="TextBox 26">
            <a:extLst>
              <a:ext uri="{FF2B5EF4-FFF2-40B4-BE49-F238E27FC236}">
                <a16:creationId xmlns:a16="http://schemas.microsoft.com/office/drawing/2014/main" id="{09BC6602-AE73-64A2-D0F2-3957D8092487}"/>
              </a:ext>
            </a:extLst>
          </p:cNvPr>
          <p:cNvSpPr txBox="1"/>
          <p:nvPr/>
        </p:nvSpPr>
        <p:spPr>
          <a:xfrm>
            <a:off x="8551558" y="490228"/>
            <a:ext cx="1800000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spc="100" dirty="0">
                <a:solidFill>
                  <a:srgbClr val="18314A"/>
                </a:solidFill>
              </a:rPr>
              <a:t>WEEK ONE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spc="100" dirty="0">
                <a:solidFill>
                  <a:srgbClr val="18314A"/>
                </a:solidFill>
              </a:rPr>
              <a:t>Upper School</a:t>
            </a:r>
          </a:p>
        </p:txBody>
      </p:sp>
      <p:graphicFrame>
        <p:nvGraphicFramePr>
          <p:cNvPr id="4" name="Table 32">
            <a:extLst>
              <a:ext uri="{FF2B5EF4-FFF2-40B4-BE49-F238E27FC236}">
                <a16:creationId xmlns:a16="http://schemas.microsoft.com/office/drawing/2014/main" id="{DB5A9444-BA02-073E-8436-542142492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888047"/>
              </p:ext>
            </p:extLst>
          </p:nvPr>
        </p:nvGraphicFramePr>
        <p:xfrm>
          <a:off x="4443019" y="1619457"/>
          <a:ext cx="1800000" cy="589819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286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Soup of the day with fresh homemade bread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12289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Succulent Pork Sausage in a Rich Onion Gravy with Buttery Mashed Potatoes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656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Lentil ,Vegetable New Potato Hot Pot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Creamy Salmon &amp; Broccoli Pasta 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9687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Buttery Mashed Potatoes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b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Sauteed Leeks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Peas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428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Fresh Cheese Pasta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4869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White &amp; Sweet baked Jacket Potato with Beans, cheese or Tuna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7319" marR="77319" marT="38659" marB="38659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246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Berry Cheesecake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10" marR="8010" marT="8010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5854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Fresh, Chopped Fruit </a:t>
                      </a: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05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6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5" name="Table 32">
            <a:extLst>
              <a:ext uri="{FF2B5EF4-FFF2-40B4-BE49-F238E27FC236}">
                <a16:creationId xmlns:a16="http://schemas.microsoft.com/office/drawing/2014/main" id="{BB6B03A7-C44A-2C28-80E9-E39456E34A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047256"/>
              </p:ext>
            </p:extLst>
          </p:nvPr>
        </p:nvGraphicFramePr>
        <p:xfrm>
          <a:off x="2332359" y="1640191"/>
          <a:ext cx="1815341" cy="495572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15341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152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6923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3717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Braised Beef Chilli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0405804"/>
                  </a:ext>
                </a:extLst>
              </a:tr>
              <a:tr h="6501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Mixed Bean &amp; Vegetable Chilli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Smokey Rice   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8931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Roasted Chilli Broccoli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Mexican Corn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3333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Green pesto Pasta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712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703512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Carrot Cake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3491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6" name="Table 32">
            <a:extLst>
              <a:ext uri="{FF2B5EF4-FFF2-40B4-BE49-F238E27FC236}">
                <a16:creationId xmlns:a16="http://schemas.microsoft.com/office/drawing/2014/main" id="{8B2DCF87-DC09-CED3-4763-49BA38168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552112"/>
              </p:ext>
            </p:extLst>
          </p:nvPr>
        </p:nvGraphicFramePr>
        <p:xfrm>
          <a:off x="6486266" y="1640191"/>
          <a:ext cx="1802886" cy="541488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02886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3387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Soup of the day with fresh homemade bread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73724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Oven Baked Breaded Chicken Escalope with Tomato &amp; Basil Sauce, </a:t>
                      </a: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7372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Eat Curious  with Tomato &amp; Basil Sauce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11058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Spaghetti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Cauliflower Cheese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Honey Roasted Carrots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7397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Fresh Italian vegetable Bolognaise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5764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White &amp; Sweet baked Jacket Potato with Beans, cheese or Tuna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7319" marR="77319" marT="38659" marB="38659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7372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Apple Crumble with Custard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10" marR="8010" marT="8010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4423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Fresh, Chopped Fruit and Salad Bar</a:t>
                      </a: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8" name="Table 32">
            <a:extLst>
              <a:ext uri="{FF2B5EF4-FFF2-40B4-BE49-F238E27FC236}">
                <a16:creationId xmlns:a16="http://schemas.microsoft.com/office/drawing/2014/main" id="{2398181C-E3A7-191B-76CA-D818FCDED7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906717"/>
              </p:ext>
            </p:extLst>
          </p:nvPr>
        </p:nvGraphicFramePr>
        <p:xfrm>
          <a:off x="8732107" y="1640191"/>
          <a:ext cx="1790019" cy="53688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790019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4726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10577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Battered Fish Fillet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Tartare sauce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4312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Rich Cheddar Cheese &amp; Sauteed onion Spanish Omelette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6403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Mushy Peas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Garden Peas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7877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Fresh Tomato &amp; garlic Pasta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4726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Sweet baked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319" marR="77319" marT="38659" marB="38659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7877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Sweet Treat Friday 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0" marR="8010" marT="8010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472655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Fresh, Chopped Fruit and Salad Bar</a:t>
                      </a: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B5D59-7C90-8F52-2A53-6DA985BDB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6">
            <a:extLst>
              <a:ext uri="{FF2B5EF4-FFF2-40B4-BE49-F238E27FC236}">
                <a16:creationId xmlns:a16="http://schemas.microsoft.com/office/drawing/2014/main" id="{3FEC8940-B6DB-07C1-D7B9-16A35016B558}"/>
              </a:ext>
            </a:extLst>
          </p:cNvPr>
          <p:cNvSpPr txBox="1"/>
          <p:nvPr/>
        </p:nvSpPr>
        <p:spPr>
          <a:xfrm>
            <a:off x="356405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MEAT FREE MONDAY</a:t>
            </a:r>
          </a:p>
        </p:txBody>
      </p:sp>
      <p:sp>
        <p:nvSpPr>
          <p:cNvPr id="3" name="TextBox 26">
            <a:extLst>
              <a:ext uri="{FF2B5EF4-FFF2-40B4-BE49-F238E27FC236}">
                <a16:creationId xmlns:a16="http://schemas.microsoft.com/office/drawing/2014/main" id="{313EB8E5-704F-BD3B-0C21-CE97F81EDC93}"/>
              </a:ext>
            </a:extLst>
          </p:cNvPr>
          <p:cNvSpPr txBox="1"/>
          <p:nvPr/>
        </p:nvSpPr>
        <p:spPr>
          <a:xfrm>
            <a:off x="2384430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TUESDAY</a:t>
            </a:r>
          </a:p>
        </p:txBody>
      </p:sp>
      <p:sp>
        <p:nvSpPr>
          <p:cNvPr id="19" name="TextBox 26">
            <a:extLst>
              <a:ext uri="{FF2B5EF4-FFF2-40B4-BE49-F238E27FC236}">
                <a16:creationId xmlns:a16="http://schemas.microsoft.com/office/drawing/2014/main" id="{F191C8F2-6B95-3985-3710-506F636A313E}"/>
              </a:ext>
            </a:extLst>
          </p:cNvPr>
          <p:cNvSpPr txBox="1"/>
          <p:nvPr/>
        </p:nvSpPr>
        <p:spPr>
          <a:xfrm>
            <a:off x="4445906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WEDNESDAY</a:t>
            </a: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4F7334F1-D8B0-83E4-5195-91C7F0143AB6}"/>
              </a:ext>
            </a:extLst>
          </p:cNvPr>
          <p:cNvSpPr txBox="1"/>
          <p:nvPr/>
        </p:nvSpPr>
        <p:spPr>
          <a:xfrm>
            <a:off x="6469391" y="1236678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THURSDAY</a:t>
            </a: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D67E83F7-D68F-BF08-19CC-6AC70A6A0D15}"/>
              </a:ext>
            </a:extLst>
          </p:cNvPr>
          <p:cNvSpPr txBox="1"/>
          <p:nvPr/>
        </p:nvSpPr>
        <p:spPr>
          <a:xfrm>
            <a:off x="8530867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FRIDAY</a:t>
            </a:r>
          </a:p>
        </p:txBody>
      </p:sp>
      <p:sp>
        <p:nvSpPr>
          <p:cNvPr id="2" name="TextBox 26">
            <a:extLst>
              <a:ext uri="{FF2B5EF4-FFF2-40B4-BE49-F238E27FC236}">
                <a16:creationId xmlns:a16="http://schemas.microsoft.com/office/drawing/2014/main" id="{C4FF971B-E2B5-9822-89FA-0484851447F3}"/>
              </a:ext>
            </a:extLst>
          </p:cNvPr>
          <p:cNvSpPr txBox="1"/>
          <p:nvPr/>
        </p:nvSpPr>
        <p:spPr>
          <a:xfrm>
            <a:off x="8551558" y="490228"/>
            <a:ext cx="1800000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spc="100" dirty="0">
                <a:solidFill>
                  <a:srgbClr val="18314A"/>
                </a:solidFill>
              </a:rPr>
              <a:t>WEEK TWO Upper School</a:t>
            </a:r>
          </a:p>
        </p:txBody>
      </p:sp>
      <p:graphicFrame>
        <p:nvGraphicFramePr>
          <p:cNvPr id="4" name="Table 32">
            <a:extLst>
              <a:ext uri="{FF2B5EF4-FFF2-40B4-BE49-F238E27FC236}">
                <a16:creationId xmlns:a16="http://schemas.microsoft.com/office/drawing/2014/main" id="{78D0591A-FAC2-1C91-F0A8-3D8E52045D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365942"/>
              </p:ext>
            </p:extLst>
          </p:nvPr>
        </p:nvGraphicFramePr>
        <p:xfrm>
          <a:off x="4455301" y="1236678"/>
          <a:ext cx="1697143" cy="616829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697143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411500">
                <a:tc>
                  <a:txBody>
                    <a:bodyPr/>
                    <a:lstStyle/>
                    <a:p>
                      <a:pPr lvl="0" algn="ctr"/>
                      <a:endParaRPr lang="en-US" sz="900" b="0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395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8466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Braised Cottage Pie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86787"/>
                  </a:ext>
                </a:extLst>
              </a:tr>
              <a:tr h="7450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Eat Curious Cottage Pie 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0927776"/>
                  </a:ext>
                </a:extLst>
              </a:tr>
              <a:tr h="9031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</a:t>
                      </a: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Peas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Honey Roasted Carrots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51398"/>
                  </a:ext>
                </a:extLst>
              </a:tr>
              <a:tr h="587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Cheesy Pasta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40142"/>
                  </a:ext>
                </a:extLst>
              </a:tr>
              <a:tr h="11514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98594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Blueberry &amp; Lemon Cake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965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5" name="Table 32">
            <a:extLst>
              <a:ext uri="{FF2B5EF4-FFF2-40B4-BE49-F238E27FC236}">
                <a16:creationId xmlns:a16="http://schemas.microsoft.com/office/drawing/2014/main" id="{DA140393-4A3F-AEFC-25F3-2435C0CAC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63129"/>
              </p:ext>
            </p:extLst>
          </p:nvPr>
        </p:nvGraphicFramePr>
        <p:xfrm>
          <a:off x="2314222" y="1506762"/>
          <a:ext cx="1870208" cy="535783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70208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6420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6868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Chicken, Sweet Potato &amp; Spinach Tikka Masala Curry with Pilau Rice &amp; Poppadom</a:t>
                      </a: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589129"/>
                  </a:ext>
                </a:extLst>
              </a:tr>
              <a:tr h="733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Aloo Gobi (Cauliflower &amp; Potato Chickpea Curry)</a:t>
                      </a: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4729163"/>
                  </a:ext>
                </a:extLst>
              </a:tr>
              <a:tr h="11219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Roasted Indian Cauliflower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Indian Fried Cabbage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Bombay New potatoes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Vegetable Samosa</a:t>
                      </a: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711595"/>
                  </a:ext>
                </a:extLst>
              </a:tr>
              <a:tr h="5538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Tomato and Basil Pasta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7263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Sweet baked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319" marR="77319" marT="38659" marB="38659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5538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Chocolate &amp; Beetroot Brownie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0" marR="8010" marT="8010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339687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Fresh, Chopped Fruit and Salad Bar</a:t>
                      </a: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6" name="Table 32">
            <a:extLst>
              <a:ext uri="{FF2B5EF4-FFF2-40B4-BE49-F238E27FC236}">
                <a16:creationId xmlns:a16="http://schemas.microsoft.com/office/drawing/2014/main" id="{2078F9A3-1A60-EDCE-5502-6A04D82EF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861451"/>
              </p:ext>
            </p:extLst>
          </p:nvPr>
        </p:nvGraphicFramePr>
        <p:xfrm>
          <a:off x="6575916" y="1377244"/>
          <a:ext cx="1713236" cy="564530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713236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292044">
                <a:tc>
                  <a:txBody>
                    <a:bodyPr/>
                    <a:lstStyle/>
                    <a:p>
                      <a:pPr lvl="0" algn="ctr"/>
                      <a:endParaRPr lang="en-US" sz="900" b="0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710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1204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Peri </a:t>
                      </a:r>
                      <a:r>
                        <a:rPr lang="en-GB" sz="1050" b="1" baseline="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Peri</a:t>
                      </a: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Chicken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baseline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Peri </a:t>
                      </a:r>
                      <a:r>
                        <a:rPr lang="en-GB" sz="1050" b="1" baseline="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Peri</a:t>
                      </a: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Roasted Vegetable and Haloumi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5403186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Smokey Cous </a:t>
                      </a:r>
                      <a:r>
                        <a:rPr lang="en-GB" sz="1050" b="1" baseline="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Cous</a:t>
                      </a: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Steamed Garlic Lemon &amp; Herb Potatoes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6166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Roasted Cauliflower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Corn Cobettes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2862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Green pesto Pasta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7257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333522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Baked Rice Pudding with Jam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556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8" name="Table 32">
            <a:extLst>
              <a:ext uri="{FF2B5EF4-FFF2-40B4-BE49-F238E27FC236}">
                <a16:creationId xmlns:a16="http://schemas.microsoft.com/office/drawing/2014/main" id="{A193EA0D-C0F9-B10B-29E7-E5F53463B2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278453"/>
              </p:ext>
            </p:extLst>
          </p:nvPr>
        </p:nvGraphicFramePr>
        <p:xfrm>
          <a:off x="8710863" y="1236678"/>
          <a:ext cx="1661731" cy="573365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661731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244953">
                <a:tc>
                  <a:txBody>
                    <a:bodyPr/>
                    <a:lstStyle/>
                    <a:p>
                      <a:pPr lvl="0" algn="ctr"/>
                      <a:endParaRPr lang="en-US" sz="900" b="0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937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8776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Classic Beefburger with Baby Gem, Beef Tomato and relishes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0556601"/>
                  </a:ext>
                </a:extLst>
              </a:tr>
              <a:tr h="7258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Vegetable quarter pound Burger with Baby gem , Beef tomato and relishes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10967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Potato wedges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BBQ Beans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Creamy Slaw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3589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Fresh Tomato &amp; Basil Pasta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6166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Sweet baked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319" marR="77319" marT="38659" marB="38659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5149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American Pancakes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0" marR="8010" marT="8010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359851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Fresh, Chopped Fruit and Salad Bar</a:t>
                      </a: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9032C3D-2587-DC0E-27E2-FE9F820696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657801"/>
              </p:ext>
            </p:extLst>
          </p:nvPr>
        </p:nvGraphicFramePr>
        <p:xfrm>
          <a:off x="319219" y="1619455"/>
          <a:ext cx="1790605" cy="563063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790605">
                  <a:extLst>
                    <a:ext uri="{9D8B030D-6E8A-4147-A177-3AD203B41FA5}">
                      <a16:colId xmlns:a16="http://schemas.microsoft.com/office/drawing/2014/main" val="1503578020"/>
                    </a:ext>
                  </a:extLst>
                </a:gridCol>
              </a:tblGrid>
              <a:tr h="749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9511838"/>
                  </a:ext>
                </a:extLst>
              </a:tr>
              <a:tr h="4022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baseline="0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Pasta Bar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Macaroni Cheese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943347"/>
                  </a:ext>
                </a:extLst>
              </a:tr>
              <a:tr h="7035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Roasted Vegetable Ragu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Rich Tomato &amp; Basil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Garlic Focaccia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195972"/>
                  </a:ext>
                </a:extLst>
              </a:tr>
              <a:tr h="9664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Roasted Garlic Broccoli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Ratatouille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64806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854052"/>
                  </a:ext>
                </a:extLst>
              </a:tr>
              <a:tr h="7710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391149"/>
                  </a:ext>
                </a:extLst>
              </a:tr>
              <a:tr h="761273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Cranberry &amp; Sultana Flapjack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500035"/>
                  </a:ext>
                </a:extLst>
              </a:tr>
              <a:tr h="471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2230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114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6CF34-AEB7-6C3A-DFFD-B41EEC2C0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6">
            <a:extLst>
              <a:ext uri="{FF2B5EF4-FFF2-40B4-BE49-F238E27FC236}">
                <a16:creationId xmlns:a16="http://schemas.microsoft.com/office/drawing/2014/main" id="{D2BC6C1D-A84F-942E-D65C-E3B21039934E}"/>
              </a:ext>
            </a:extLst>
          </p:cNvPr>
          <p:cNvSpPr txBox="1"/>
          <p:nvPr/>
        </p:nvSpPr>
        <p:spPr>
          <a:xfrm>
            <a:off x="356405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MEAT FREE MONDAY</a:t>
            </a:r>
          </a:p>
        </p:txBody>
      </p:sp>
      <p:graphicFrame>
        <p:nvGraphicFramePr>
          <p:cNvPr id="14" name="Table 32">
            <a:extLst>
              <a:ext uri="{FF2B5EF4-FFF2-40B4-BE49-F238E27FC236}">
                <a16:creationId xmlns:a16="http://schemas.microsoft.com/office/drawing/2014/main" id="{52708717-EDDE-8F87-D4E6-2DE712C7C273}"/>
              </a:ext>
            </a:extLst>
          </p:cNvPr>
          <p:cNvGraphicFramePr>
            <a:graphicFrameLocks noGrp="1"/>
          </p:cNvGraphicFramePr>
          <p:nvPr/>
        </p:nvGraphicFramePr>
        <p:xfrm>
          <a:off x="4431971" y="1633304"/>
          <a:ext cx="1813935" cy="525600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13935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4012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6687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Rich Beef Bolognaise pasta, Garlic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6687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Green Lentil and Vegetable bolognaise, 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10031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Steamed Broccoli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Roasted Italian Vegetables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6687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Green pesto Pasta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7400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668796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Carrot Cake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4362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sp>
        <p:nvSpPr>
          <p:cNvPr id="3" name="TextBox 26">
            <a:extLst>
              <a:ext uri="{FF2B5EF4-FFF2-40B4-BE49-F238E27FC236}">
                <a16:creationId xmlns:a16="http://schemas.microsoft.com/office/drawing/2014/main" id="{BE838493-9A4C-FAEA-75F0-540FEFD5FFE4}"/>
              </a:ext>
            </a:extLst>
          </p:cNvPr>
          <p:cNvSpPr txBox="1"/>
          <p:nvPr/>
        </p:nvSpPr>
        <p:spPr>
          <a:xfrm>
            <a:off x="2384430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TUESDAY</a:t>
            </a:r>
          </a:p>
        </p:txBody>
      </p:sp>
      <p:sp>
        <p:nvSpPr>
          <p:cNvPr id="19" name="TextBox 26">
            <a:extLst>
              <a:ext uri="{FF2B5EF4-FFF2-40B4-BE49-F238E27FC236}">
                <a16:creationId xmlns:a16="http://schemas.microsoft.com/office/drawing/2014/main" id="{A21FAF9F-B246-CB09-9493-FB4DFD24A9D8}"/>
              </a:ext>
            </a:extLst>
          </p:cNvPr>
          <p:cNvSpPr txBox="1"/>
          <p:nvPr/>
        </p:nvSpPr>
        <p:spPr>
          <a:xfrm>
            <a:off x="4445906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WEDNESDAY</a:t>
            </a: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7A3ED7BF-291E-B31D-8CDF-B38CE7F47B46}"/>
              </a:ext>
            </a:extLst>
          </p:cNvPr>
          <p:cNvSpPr txBox="1"/>
          <p:nvPr/>
        </p:nvSpPr>
        <p:spPr>
          <a:xfrm>
            <a:off x="6469391" y="1236678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THURSDAY</a:t>
            </a: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6FCEC5DD-9EF1-1C09-1F25-6DB6B976480C}"/>
              </a:ext>
            </a:extLst>
          </p:cNvPr>
          <p:cNvSpPr txBox="1"/>
          <p:nvPr/>
        </p:nvSpPr>
        <p:spPr>
          <a:xfrm>
            <a:off x="8530867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FRIDAY</a:t>
            </a:r>
          </a:p>
        </p:txBody>
      </p:sp>
      <p:sp>
        <p:nvSpPr>
          <p:cNvPr id="2" name="TextBox 26">
            <a:extLst>
              <a:ext uri="{FF2B5EF4-FFF2-40B4-BE49-F238E27FC236}">
                <a16:creationId xmlns:a16="http://schemas.microsoft.com/office/drawing/2014/main" id="{D3E4E652-6090-EE3D-593C-AA7A39E2E0EC}"/>
              </a:ext>
            </a:extLst>
          </p:cNvPr>
          <p:cNvSpPr txBox="1"/>
          <p:nvPr/>
        </p:nvSpPr>
        <p:spPr>
          <a:xfrm>
            <a:off x="8551558" y="490228"/>
            <a:ext cx="1800000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spc="100" dirty="0">
                <a:solidFill>
                  <a:srgbClr val="18314A"/>
                </a:solidFill>
              </a:rPr>
              <a:t>WEEK THREE Upper School</a:t>
            </a:r>
          </a:p>
        </p:txBody>
      </p:sp>
      <p:graphicFrame>
        <p:nvGraphicFramePr>
          <p:cNvPr id="4" name="Table 32">
            <a:extLst>
              <a:ext uri="{FF2B5EF4-FFF2-40B4-BE49-F238E27FC236}">
                <a16:creationId xmlns:a16="http://schemas.microsoft.com/office/drawing/2014/main" id="{5ABAF05E-0FC3-AA0B-76BC-02C5F0EAC066}"/>
              </a:ext>
            </a:extLst>
          </p:cNvPr>
          <p:cNvGraphicFramePr>
            <a:graphicFrameLocks noGrp="1"/>
          </p:cNvGraphicFramePr>
          <p:nvPr/>
        </p:nvGraphicFramePr>
        <p:xfrm>
          <a:off x="4655456" y="1236678"/>
          <a:ext cx="1590450" cy="50833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590450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965298">
                <a:tc>
                  <a:txBody>
                    <a:bodyPr/>
                    <a:lstStyle/>
                    <a:p>
                      <a:pPr lvl="0" algn="ctr"/>
                      <a:endParaRPr lang="en-US" sz="900" b="0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1543927">
                <a:tc>
                  <a:txBody>
                    <a:bodyPr/>
                    <a:lstStyle/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1608830">
                <a:tc>
                  <a:txBody>
                    <a:bodyPr/>
                    <a:lstStyle/>
                    <a:p>
                      <a:pPr marL="0" marR="0" lvl="0" indent="0" algn="ctr" defTabSz="18287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965298">
                <a:tc>
                  <a:txBody>
                    <a:bodyPr/>
                    <a:lstStyle/>
                    <a:p>
                      <a:pPr lvl="0" algn="ctr"/>
                      <a:endParaRPr lang="en-US" sz="900" b="0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5" name="Table 32">
            <a:extLst>
              <a:ext uri="{FF2B5EF4-FFF2-40B4-BE49-F238E27FC236}">
                <a16:creationId xmlns:a16="http://schemas.microsoft.com/office/drawing/2014/main" id="{4E493ACE-E636-C7BE-6B09-5FF7D23F20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429165"/>
              </p:ext>
            </p:extLst>
          </p:nvPr>
        </p:nvGraphicFramePr>
        <p:xfrm>
          <a:off x="2484995" y="1619455"/>
          <a:ext cx="1894264" cy="532236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94264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5785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4787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 Chicken Breast with sage stuffing, Rich Gravy 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589129"/>
                  </a:ext>
                </a:extLst>
              </a:tr>
              <a:tr h="945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Cheese &amp; onion Pie with Puff pastry topping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4729163"/>
                  </a:ext>
                </a:extLst>
              </a:tr>
              <a:tr h="8523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Roasted Potatoes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Cauliflower Cheese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Roasted Root Vegetables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711595"/>
                  </a:ext>
                </a:extLst>
              </a:tr>
              <a:tr h="7142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Tomato &amp; Basil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587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7142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 &amp; Coconut  sponge &amp; custard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450809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Yoghurt &amp; Fruit Pot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6" name="Table 32">
            <a:extLst>
              <a:ext uri="{FF2B5EF4-FFF2-40B4-BE49-F238E27FC236}">
                <a16:creationId xmlns:a16="http://schemas.microsoft.com/office/drawing/2014/main" id="{48265D84-7F86-300A-F2A2-8339EAC013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67072"/>
              </p:ext>
            </p:extLst>
          </p:nvPr>
        </p:nvGraphicFramePr>
        <p:xfrm>
          <a:off x="6575916" y="1619457"/>
          <a:ext cx="1713236" cy="526984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713236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297083">
                <a:tc>
                  <a:txBody>
                    <a:bodyPr/>
                    <a:lstStyle/>
                    <a:p>
                      <a:pPr lvl="0" algn="ctr"/>
                      <a:endParaRPr lang="en-US" sz="900" b="0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513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5999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baseline="0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TFC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Southern Fried Chicken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5403186"/>
                  </a:ext>
                </a:extLst>
              </a:tr>
              <a:tr h="13031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Burger or Vegetable Quarter Pounder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Oven Baked Cajun Wedges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6272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Creamy Coleslaw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Corn on the Cob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2851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Tomato &amp; Basil Pasta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7382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339277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Lemon Drizzle Cake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5664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8" name="Table 32">
            <a:extLst>
              <a:ext uri="{FF2B5EF4-FFF2-40B4-BE49-F238E27FC236}">
                <a16:creationId xmlns:a16="http://schemas.microsoft.com/office/drawing/2014/main" id="{0AF23057-DFED-2619-7172-DEB33FBB8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107577"/>
              </p:ext>
            </p:extLst>
          </p:nvPr>
        </p:nvGraphicFramePr>
        <p:xfrm>
          <a:off x="8744957" y="1619455"/>
          <a:ext cx="1661731" cy="520611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661731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/>
                      <a:endParaRPr lang="en-US" sz="900" b="0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11096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6321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Szechwan Pork and Pepper Noodle Stir Fry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1311595"/>
                  </a:ext>
                </a:extLst>
              </a:tr>
              <a:tr h="5100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Szechwan Tofu and Pepper Noodle Stir Fry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Fried Rice   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7650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Roasted Sesame &amp; Soy Broccoli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5 Spiced Cabbage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Prawn Crackers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2348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Green pesto Pasta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2348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510012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Sweet Treat Friday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3564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5BF1987-4E4F-52E2-207B-FA97805EC7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755609"/>
              </p:ext>
            </p:extLst>
          </p:nvPr>
        </p:nvGraphicFramePr>
        <p:xfrm>
          <a:off x="356405" y="1619455"/>
          <a:ext cx="1790605" cy="532236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790605">
                  <a:extLst>
                    <a:ext uri="{9D8B030D-6E8A-4147-A177-3AD203B41FA5}">
                      <a16:colId xmlns:a16="http://schemas.microsoft.com/office/drawing/2014/main" val="1503578020"/>
                    </a:ext>
                  </a:extLst>
                </a:gridCol>
              </a:tblGrid>
              <a:tr h="749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baseline="0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MEXICAN MEAT FREE FIESTA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400" b="1" baseline="0" dirty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9511838"/>
                  </a:ext>
                </a:extLst>
              </a:tr>
              <a:tr h="4022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5 Bean Chilli Nachos with Salsa, Guacamole and Sour Cream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943347"/>
                  </a:ext>
                </a:extLst>
              </a:tr>
              <a:tr h="7035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Eat Curious Chilli </a:t>
                      </a:r>
                      <a:r>
                        <a:rPr lang="en-GB" sz="1050" b="1" baseline="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Buritto</a:t>
                      </a: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Mexican Rice &amp; Beans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195972"/>
                  </a:ext>
                </a:extLst>
              </a:tr>
              <a:tr h="6260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Roasted Chilli Broccoli &amp; Courgette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6480689"/>
                  </a:ext>
                </a:extLst>
              </a:tr>
              <a:tr h="3606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Green pesto Pasta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854052"/>
                  </a:ext>
                </a:extLst>
              </a:tr>
              <a:tr h="5892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391149"/>
                  </a:ext>
                </a:extLst>
              </a:tr>
              <a:tr h="575734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Cookies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500035"/>
                  </a:ext>
                </a:extLst>
              </a:tr>
              <a:tr h="471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2230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197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omas Franks">
      <a:dk1>
        <a:srgbClr val="4C4D4C"/>
      </a:dk1>
      <a:lt1>
        <a:srgbClr val="FFFFFF"/>
      </a:lt1>
      <a:dk2>
        <a:srgbClr val="323853"/>
      </a:dk2>
      <a:lt2>
        <a:srgbClr val="E8E8E8"/>
      </a:lt2>
      <a:accent1>
        <a:srgbClr val="D14855"/>
      </a:accent1>
      <a:accent2>
        <a:srgbClr val="E39700"/>
      </a:accent2>
      <a:accent3>
        <a:srgbClr val="008AD1"/>
      </a:accent3>
      <a:accent4>
        <a:srgbClr val="86CABA"/>
      </a:accent4>
      <a:accent5>
        <a:srgbClr val="D173BE"/>
      </a:accent5>
      <a:accent6>
        <a:srgbClr val="7FC159"/>
      </a:accent6>
      <a:hlink>
        <a:srgbClr val="4C4D4C"/>
      </a:hlink>
      <a:folHlink>
        <a:srgbClr val="4C4D4C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09A456067C92499F20A922ED4C6A94" ma:contentTypeVersion="18" ma:contentTypeDescription="Create a new document." ma:contentTypeScope="" ma:versionID="a280a95774645c8264e8218d00f80651">
  <xsd:schema xmlns:xsd="http://www.w3.org/2001/XMLSchema" xmlns:xs="http://www.w3.org/2001/XMLSchema" xmlns:p="http://schemas.microsoft.com/office/2006/metadata/properties" xmlns:ns2="ead5e53c-f7a7-44c5-8d82-5db37c357164" xmlns:ns3="43c731af-c8c4-4bde-b8a0-824352cc08fd" targetNamespace="http://schemas.microsoft.com/office/2006/metadata/properties" ma:root="true" ma:fieldsID="9313e88548a4dc4df71f4e3a143da5b4" ns2:_="" ns3:_="">
    <xsd:import namespace="ead5e53c-f7a7-44c5-8d82-5db37c357164"/>
    <xsd:import namespace="43c731af-c8c4-4bde-b8a0-824352cc08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5e53c-f7a7-44c5-8d82-5db37c3571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80a97b-d478-4187-8e34-e668098b76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c731af-c8c4-4bde-b8a0-824352cc08fd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cae49d45-1525-46c3-b70f-392e93f0513a}" ma:internalName="TaxCatchAll" ma:showField="CatchAllData" ma:web="43c731af-c8c4-4bde-b8a0-824352cc08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ad5e53c-f7a7-44c5-8d82-5db37c357164">
      <Terms xmlns="http://schemas.microsoft.com/office/infopath/2007/PartnerControls"/>
    </lcf76f155ced4ddcb4097134ff3c332f>
    <TaxCatchAll xmlns="43c731af-c8c4-4bde-b8a0-824352cc08fd" xsi:nil="true"/>
  </documentManagement>
</p:properties>
</file>

<file path=customXml/itemProps1.xml><?xml version="1.0" encoding="utf-8"?>
<ds:datastoreItem xmlns:ds="http://schemas.openxmlformats.org/officeDocument/2006/customXml" ds:itemID="{6EE2207A-B746-4692-AEB0-42AA8A7957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485FCD-446A-4E83-B521-8305B215EC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d5e53c-f7a7-44c5-8d82-5db37c357164"/>
    <ds:schemaRef ds:uri="43c731af-c8c4-4bde-b8a0-824352cc08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1E8068-961A-4882-9554-5BCE13948D65}">
  <ds:schemaRefs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43c731af-c8c4-4bde-b8a0-824352cc08fd"/>
    <ds:schemaRef ds:uri="ead5e53c-f7a7-44c5-8d82-5db37c35716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Office%20Theme</Template>
  <TotalTime>1813</TotalTime>
  <Words>895</Words>
  <Application>Microsoft Office PowerPoint</Application>
  <PresentationFormat>Custom</PresentationFormat>
  <Paragraphs>199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Arial</vt:lpstr>
      <vt:lpstr>Calibri</vt:lpstr>
      <vt:lpstr>Tahoma</vt:lpstr>
      <vt:lpstr>Tw Cen MT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Brown</dc:creator>
  <cp:lastModifiedBy>Kitchen</cp:lastModifiedBy>
  <cp:revision>69</cp:revision>
  <cp:lastPrinted>2026-09-02T12:46:39Z</cp:lastPrinted>
  <dcterms:created xsi:type="dcterms:W3CDTF">2024-05-01T09:40:38Z</dcterms:created>
  <dcterms:modified xsi:type="dcterms:W3CDTF">2026-09-02T12:46:42Z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0x0101006B09A456067C92499F20A922ED4C6A94</vt:lpwstr>
  </property>
  <property fmtid="{D5CDD505-2E9C-101B-9397-08002B2CF9AE}" pid="3" name="MediaServiceImageTags">
    <vt:lpwstr/>
  </property>
</Properties>
</file>